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23"/>
  </p:notesMasterIdLst>
  <p:sldIdLst>
    <p:sldId id="256" r:id="rId6"/>
    <p:sldId id="257" r:id="rId7"/>
    <p:sldId id="258" r:id="rId8"/>
    <p:sldId id="854" r:id="rId9"/>
    <p:sldId id="873" r:id="rId10"/>
    <p:sldId id="934" r:id="rId11"/>
    <p:sldId id="855" r:id="rId12"/>
    <p:sldId id="931" r:id="rId13"/>
    <p:sldId id="926" r:id="rId14"/>
    <p:sldId id="935" r:id="rId15"/>
    <p:sldId id="858" r:id="rId16"/>
    <p:sldId id="882" r:id="rId17"/>
    <p:sldId id="932" r:id="rId18"/>
    <p:sldId id="933" r:id="rId19"/>
    <p:sldId id="911" r:id="rId20"/>
    <p:sldId id="916" r:id="rId21"/>
    <p:sldId id="853"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itle and Agenda" id="{593DD1A7-7E1E-BE49-81C3-05E69AC3EC42}">
          <p14:sldIdLst>
            <p14:sldId id="256"/>
            <p14:sldId id="257"/>
          </p14:sldIdLst>
        </p14:section>
        <p14:section name="Intro" id="{E5C52BF2-188A-1B4E-BB6B-6481F099BAD7}">
          <p14:sldIdLst>
            <p14:sldId id="258"/>
            <p14:sldId id="854"/>
            <p14:sldId id="873"/>
            <p14:sldId id="934"/>
          </p14:sldIdLst>
        </p14:section>
        <p14:section name="Replacing the External Artifacts" id="{E555AFF3-C36A-5C46-991B-C98B2B7676A9}">
          <p14:sldIdLst>
            <p14:sldId id="855"/>
            <p14:sldId id="931"/>
            <p14:sldId id="926"/>
            <p14:sldId id="935"/>
          </p14:sldIdLst>
        </p14:section>
        <p14:section name="Comparison" id="{54CCFD81-72C2-4DD7-8001-47F9859A62FC}">
          <p14:sldIdLst>
            <p14:sldId id="858"/>
            <p14:sldId id="882"/>
            <p14:sldId id="932"/>
            <p14:sldId id="933"/>
          </p14:sldIdLst>
        </p14:section>
        <p14:section name="Resources" id="{EB59F8FB-02B9-421F-B793-66FE88B2519B}">
          <p14:sldIdLst>
            <p14:sldId id="911"/>
            <p14:sldId id="916"/>
          </p14:sldIdLst>
        </p14:section>
        <p14:section name="End" id="{57FCAB14-04B3-6344-8D1A-E481CA28756E}">
          <p14:sldIdLst>
            <p14:sldId id="853"/>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5D34A3-C90A-4775-B1CB-A74F9904D961}" v="8" dt="2021-12-15T17:29:07.287"/>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78378" autoAdjust="0"/>
  </p:normalViewPr>
  <p:slideViewPr>
    <p:cSldViewPr snapToGrid="0" snapToObjects="1" showGuides="1">
      <p:cViewPr varScale="1">
        <p:scale>
          <a:sx n="43" d="100"/>
          <a:sy n="43" d="100"/>
        </p:scale>
        <p:origin x="1440" y="78"/>
      </p:cViewPr>
      <p:guideLst>
        <p:guide orient="horz" pos="4320"/>
        <p:guide pos="7680"/>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ableStyles" Target="tableStyles.xml"/></Relationships>
</file>

<file path=ppt/media/image2.png>
</file>

<file path=ppt/media/image3.png>
</file>

<file path=ppt/media/image4.ti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562311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6137344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40757180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883597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814728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2870016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1798764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5876823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104"/>
          <p:cNvSpPr>
            <a:spLocks noGrp="1" noRot="1" noChangeAspect="1"/>
          </p:cNvSpPr>
          <p:nvPr>
            <p:ph type="sldImg"/>
          </p:nvPr>
        </p:nvSpPr>
        <p:spPr>
          <a:xfrm>
            <a:off x="381000" y="685800"/>
            <a:ext cx="6096000" cy="3429000"/>
          </a:xfrm>
          <a:prstGeom prst="rect">
            <a:avLst/>
          </a:prstGeom>
        </p:spPr>
        <p:txBody>
          <a:bodyPr/>
          <a:lstStyle/>
          <a:p>
            <a:endParaRPr/>
          </a:p>
        </p:txBody>
      </p:sp>
      <p:sp>
        <p:nvSpPr>
          <p:cNvPr id="105" name="Shape 105"/>
          <p:cNvSpPr>
            <a:spLocks noGrp="1"/>
          </p:cNvSpPr>
          <p:nvPr>
            <p:ph type="body" sz="quarter" idx="1"/>
          </p:nvPr>
        </p:nvSpPr>
        <p:spPr>
          <a:prstGeom prst="rect">
            <a:avLst/>
          </a:prstGeom>
        </p:spPr>
        <p:txBody>
          <a:bodyPr/>
          <a:lstStyle/>
          <a:p>
            <a:pPr>
              <a:defRPr b="1"/>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8823965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7768778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22510200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9136297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947682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903007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p:nvPr>
        </p:nvSpPr>
        <p:spPr>
          <a:xfrm>
            <a:off x="1703286" y="213207"/>
            <a:ext cx="4894924" cy="384179"/>
          </a:xfrm>
          <a:prstGeom prst="rect">
            <a:avLst/>
          </a:prstGeom>
        </p:spPr>
        <p:txBody>
          <a:bodyPr wrap="none" lIns="71437" tIns="71437" rIns="71437" bIns="71437">
            <a:spAutoFit/>
          </a:bodyPr>
          <a:lstStyle/>
          <a:p>
            <a:pPr marL="0" indent="0">
              <a:buSzTx/>
              <a:buNone/>
              <a:defRPr sz="1600"/>
            </a:pPr>
            <a:r>
              <a:rPr b="1">
                <a:solidFill>
                  <a:srgbClr val="929292"/>
                </a:solidFill>
                <a:latin typeface="+mn-lt"/>
                <a:ea typeface="+mn-ea"/>
                <a:cs typeface="+mn-cs"/>
                <a:sym typeface="Helvetica"/>
              </a:rPr>
              <a:t>Client Name  </a:t>
            </a:r>
            <a:r>
              <a:rPr>
                <a:solidFill>
                  <a:srgbClr val="929292"/>
                </a:solidFill>
              </a:rPr>
              <a:t>Presentation Title  - </a:t>
            </a:r>
            <a:r>
              <a:t>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Header and Footer - Black">
    <p:bg>
      <p:bgPr>
        <a:solidFill>
          <a:srgbClr val="000000"/>
        </a:solidFill>
        <a:effectLst/>
      </p:bgPr>
    </p:bg>
    <p:spTree>
      <p:nvGrpSpPr>
        <p:cNvPr id="1" name=""/>
        <p:cNvGrpSpPr/>
        <p:nvPr/>
      </p:nvGrpSpPr>
      <p:grpSpPr>
        <a:xfrm>
          <a:off x="0" y="0"/>
          <a:ext cx="0" cy="0"/>
          <a:chOff x="0" y="0"/>
          <a:chExt cx="0" cy="0"/>
        </a:xfrm>
      </p:grpSpPr>
      <p:sp>
        <p:nvSpPr>
          <p:cNvPr id="29"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30" name="Client Name  Presentation Title  -  1. Chapter Name"/>
          <p:cNvSpPr txBox="1">
            <a:spLocks noGrp="1"/>
          </p:cNvSpPr>
          <p:nvPr>
            <p:ph type="body" sz="quarter" idx="13"/>
          </p:nvPr>
        </p:nvSpPr>
        <p:spPr>
          <a:xfrm>
            <a:off x="1703286" y="213207"/>
            <a:ext cx="4894924" cy="384179"/>
          </a:xfrm>
          <a:prstGeom prst="rect">
            <a:avLst/>
          </a:prstGeom>
        </p:spPr>
        <p:txBody>
          <a:bodyPr wrap="none" lIns="71437" tIns="71437" rIns="71437" bIns="71437">
            <a:spAutoFit/>
          </a:bodyPr>
          <a:lstStyle/>
          <a:p>
            <a:pPr marL="0" indent="0">
              <a:buSzTx/>
              <a:buNone/>
              <a:defRPr sz="1600"/>
            </a:pPr>
            <a:r>
              <a:rPr b="1">
                <a:solidFill>
                  <a:srgbClr val="FFFFFF"/>
                </a:solidFill>
                <a:latin typeface="+mn-lt"/>
                <a:ea typeface="+mn-ea"/>
                <a:cs typeface="+mn-cs"/>
                <a:sym typeface="Helvetica"/>
              </a:rPr>
              <a:t>Client Name  </a:t>
            </a:r>
            <a:r>
              <a:rPr>
                <a:solidFill>
                  <a:srgbClr val="FFFFFF"/>
                </a:solidFill>
              </a:rPr>
              <a:t>Presentation Title  -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Footer - Black">
    <p:bg>
      <p:bgPr>
        <a:solidFill>
          <a:srgbClr val="000000"/>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49"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lang="en-US" b="1" dirty="0" err="1">
                <a:latin typeface="+mn-lt"/>
                <a:ea typeface="+mn-ea"/>
                <a:cs typeface="+mn-cs"/>
                <a:sym typeface="Helvetica"/>
              </a:rPr>
              <a:t>endava</a:t>
            </a:r>
            <a:r>
              <a:rPr lang="en-US" b="1" dirty="0">
                <a:latin typeface="+mn-lt"/>
                <a:ea typeface="+mn-ea"/>
                <a:cs typeface="+mn-cs"/>
                <a:sym typeface="Helvetica"/>
              </a:rPr>
              <a:t>  </a:t>
            </a:r>
            <a:r>
              <a:rPr lang="en-US" b="0" i="0" dirty="0">
                <a:latin typeface="Arial" panose="020B0604020202020204" pitchFamily="34" charset="0"/>
                <a:cs typeface="Arial" panose="020B0604020202020204" pitchFamily="34" charset="0"/>
              </a:rPr>
              <a:t>// graduates program // </a:t>
            </a:r>
            <a:r>
              <a:rPr lang="en-US" b="1" dirty="0">
                <a:latin typeface="+mn-lt"/>
                <a:ea typeface="+mn-ea"/>
                <a:cs typeface="+mn-cs"/>
                <a:sym typeface="Helvetica"/>
              </a:rPr>
              <a:t> </a:t>
            </a:r>
            <a:r>
              <a:rPr lang="en-US" b="0" i="0" dirty="0">
                <a:latin typeface="Arial" panose="020B0604020202020204" pitchFamily="34" charset="0"/>
                <a:cs typeface="Arial" panose="020B0604020202020204" pitchFamily="34" charset="0"/>
              </a:rPr>
              <a:t>Integration Testing (.NET) //  </a:t>
            </a:r>
            <a:r>
              <a:rPr lang="en-US" b="0" i="0" dirty="0" err="1">
                <a:latin typeface="Arial" panose="020B0604020202020204" pitchFamily="34" charset="0"/>
                <a:cs typeface="Arial" panose="020B0604020202020204" pitchFamily="34" charset="0"/>
              </a:rPr>
              <a:t>meto</a:t>
            </a:r>
            <a:r>
              <a:rPr lang="en-US" b="0" i="0" dirty="0">
                <a:latin typeface="Arial" panose="020B0604020202020204" pitchFamily="34" charset="0"/>
                <a:cs typeface="Arial" panose="020B0604020202020204" pitchFamily="34" charset="0"/>
              </a:rPr>
              <a:t> </a:t>
            </a:r>
            <a:r>
              <a:rPr lang="en-US" b="0" i="0" dirty="0" err="1">
                <a:latin typeface="Arial" panose="020B0604020202020204" pitchFamily="34" charset="0"/>
                <a:cs typeface="Arial" panose="020B0604020202020204" pitchFamily="34" charset="0"/>
              </a:rPr>
              <a:t>trajkovski</a:t>
            </a:r>
            <a:endParaRPr lang="en-US" b="0" i="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395AB5CD-6A95-E04E-9BCC-26E9D9D1DD8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Header and Minimal Footer - Black">
    <p:bg>
      <p:bgPr>
        <a:solidFill>
          <a:srgbClr val="000000"/>
        </a:solidFill>
        <a:effectLst/>
      </p:bgPr>
    </p:bg>
    <p:spTree>
      <p:nvGrpSpPr>
        <p:cNvPr id="1" name=""/>
        <p:cNvGrpSpPr/>
        <p:nvPr/>
      </p:nvGrpSpPr>
      <p:grpSpPr>
        <a:xfrm>
          <a:off x="0" y="0"/>
          <a:ext cx="0" cy="0"/>
          <a:chOff x="0" y="0"/>
          <a:chExt cx="0" cy="0"/>
        </a:xfrm>
      </p:grpSpPr>
      <p:sp>
        <p:nvSpPr>
          <p:cNvPr id="66"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6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69" name="Client Name  Presentation Title  -  1. Chapter Name"/>
          <p:cNvSpPr txBox="1"/>
          <p:nvPr/>
        </p:nvSpPr>
        <p:spPr>
          <a:xfrm>
            <a:off x="1703286" y="210051"/>
            <a:ext cx="4959690" cy="3904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defTabSz="821531">
              <a:lnSpc>
                <a:spcPct val="100000"/>
              </a:lnSpc>
              <a:spcBef>
                <a:spcPts val="3000"/>
              </a:spcBef>
              <a:defRPr sz="1600" b="0" cap="none" spc="0">
                <a:solidFill>
                  <a:srgbClr val="5E5E5E"/>
                </a:solidFill>
                <a:latin typeface="Helvetica Light"/>
                <a:ea typeface="Helvetica Light"/>
                <a:cs typeface="Helvetica Light"/>
                <a:sym typeface="Helvetica Light"/>
              </a:defRPr>
            </a:pPr>
            <a:r>
              <a:rPr b="1" dirty="0">
                <a:solidFill>
                  <a:srgbClr val="FFFFFF"/>
                </a:solidFill>
                <a:latin typeface="+mn-lt"/>
                <a:ea typeface="+mn-ea"/>
                <a:cs typeface="+mn-cs"/>
                <a:sym typeface="Helvetica"/>
              </a:rPr>
              <a:t>Client Name  </a:t>
            </a:r>
            <a:r>
              <a:rPr b="0" i="0" dirty="0">
                <a:solidFill>
                  <a:srgbClr val="FFFFFF"/>
                </a:solidFill>
                <a:latin typeface="Arial" panose="020B0604020202020204" pitchFamily="34" charset="0"/>
                <a:cs typeface="Arial" panose="020B0604020202020204" pitchFamily="34" charset="0"/>
              </a:rPr>
              <a:t>Presentation Title  -  </a:t>
            </a:r>
            <a:r>
              <a:rPr b="1" dirty="0">
                <a:solidFill>
                  <a:srgbClr val="DE411B"/>
                </a:solidFill>
                <a:latin typeface="+mn-lt"/>
                <a:ea typeface="+mn-ea"/>
                <a:cs typeface="+mn-cs"/>
                <a:sym typeface="Helvetica"/>
              </a:rPr>
              <a:t>1. Chapter Name</a:t>
            </a:r>
          </a:p>
        </p:txBody>
      </p:sp>
      <p:pic>
        <p:nvPicPr>
          <p:cNvPr id="7" name="Picture 6">
            <a:extLst>
              <a:ext uri="{FF2B5EF4-FFF2-40B4-BE49-F238E27FC236}">
                <a16:creationId xmlns:a16="http://schemas.microsoft.com/office/drawing/2014/main" id="{971A24C2-0663-FA45-9B66-5259AB40BFFA}"/>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Minimal Footer - Black">
    <p:bg>
      <p:bgPr>
        <a:solidFill>
          <a:srgbClr val="000000"/>
        </a:solidFill>
        <a:effectLst/>
      </p:bgPr>
    </p:bg>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2466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2697321429"/>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lang="en-US" b="1" dirty="0" err="1">
                <a:latin typeface="+mn-lt"/>
                <a:ea typeface="+mn-ea"/>
                <a:cs typeface="+mn-cs"/>
                <a:sym typeface="Helvetica"/>
              </a:rPr>
              <a:t>endava</a:t>
            </a:r>
            <a:r>
              <a:rPr b="1" dirty="0">
                <a:latin typeface="+mn-lt"/>
                <a:ea typeface="+mn-ea"/>
                <a:cs typeface="+mn-cs"/>
                <a:sym typeface="Helvetica"/>
              </a:rPr>
              <a:t>  </a:t>
            </a:r>
            <a:r>
              <a:rPr b="0" i="0" dirty="0">
                <a:latin typeface="Arial" panose="020B0604020202020204" pitchFamily="34" charset="0"/>
                <a:cs typeface="Arial" panose="020B0604020202020204" pitchFamily="34" charset="0"/>
              </a:rPr>
              <a:t>//</a:t>
            </a:r>
            <a:r>
              <a:rPr lang="en-US" b="0" i="0" dirty="0">
                <a:latin typeface="Arial" panose="020B0604020202020204" pitchFamily="34" charset="0"/>
                <a:cs typeface="Arial" panose="020B0604020202020204" pitchFamily="34" charset="0"/>
              </a:rPr>
              <a:t> graduates program //</a:t>
            </a:r>
            <a:r>
              <a:rPr b="0" i="0" dirty="0">
                <a:latin typeface="Arial" panose="020B0604020202020204" pitchFamily="34" charset="0"/>
                <a:cs typeface="Arial" panose="020B0604020202020204" pitchFamily="34" charset="0"/>
              </a:rPr>
              <a:t> </a:t>
            </a:r>
            <a:r>
              <a:rPr lang="en-US" b="1" dirty="0">
                <a:latin typeface="+mn-lt"/>
                <a:ea typeface="+mn-ea"/>
                <a:cs typeface="+mn-cs"/>
                <a:sym typeface="Helvetica"/>
              </a:rPr>
              <a:t> </a:t>
            </a:r>
            <a:r>
              <a:rPr lang="en-US" b="0" i="0" dirty="0">
                <a:latin typeface="Arial" panose="020B0604020202020204" pitchFamily="34" charset="0"/>
                <a:cs typeface="Arial" panose="020B0604020202020204" pitchFamily="34" charset="0"/>
              </a:rPr>
              <a:t>Integration Testing (.NET) </a:t>
            </a:r>
            <a:r>
              <a:rPr b="0" i="0" dirty="0">
                <a:latin typeface="Arial" panose="020B0604020202020204" pitchFamily="34" charset="0"/>
                <a:cs typeface="Arial" panose="020B0604020202020204" pitchFamily="34" charset="0"/>
              </a:rPr>
              <a:t>//  </a:t>
            </a:r>
            <a:r>
              <a:rPr lang="en-US" b="0" i="0" dirty="0" err="1">
                <a:latin typeface="Arial" panose="020B0604020202020204" pitchFamily="34" charset="0"/>
                <a:cs typeface="Arial" panose="020B0604020202020204" pitchFamily="34" charset="0"/>
              </a:rPr>
              <a:t>meto</a:t>
            </a:r>
            <a:r>
              <a:rPr lang="en-US" b="0" i="0" dirty="0">
                <a:latin typeface="Arial" panose="020B0604020202020204" pitchFamily="34" charset="0"/>
                <a:cs typeface="Arial" panose="020B0604020202020204" pitchFamily="34" charset="0"/>
              </a:rPr>
              <a:t> </a:t>
            </a:r>
            <a:r>
              <a:rPr lang="en-US" b="0" i="0" dirty="0" err="1">
                <a:latin typeface="Arial" panose="020B0604020202020204" pitchFamily="34" charset="0"/>
                <a:cs typeface="Arial" panose="020B0604020202020204" pitchFamily="34" charset="0"/>
              </a:rPr>
              <a:t>trajkovski</a:t>
            </a:r>
            <a:endParaRPr b="0" i="0" dirty="0">
              <a:latin typeface="Arial" panose="020B0604020202020204" pitchFamily="34" charset="0"/>
              <a:cs typeface="Arial" panose="020B0604020202020204" pitchFamily="34" charset="0"/>
            </a:endParaRP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10"/>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5" r:id="rId5"/>
    <p:sldLayoutId id="2147483657" r:id="rId6"/>
    <p:sldLayoutId id="2147483659" r:id="rId7"/>
    <p:sldLayoutId id="2147483660" r:id="rId8"/>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docs.microsoft.com/en-us/aspnet/core/test/integration-tests?view=aspnetcore-6.0" TargetMode="External"/><Relationship Id="rId7" Type="http://schemas.openxmlformats.org/officeDocument/2006/relationships/hyperlink" Target="https://docs.microsoft.com/en-us/ef/core/testing/testing-without-the-database"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docs.microsoft.com/en-us/ef/core/testing/testing-with-the-database" TargetMode="External"/><Relationship Id="rId5" Type="http://schemas.openxmlformats.org/officeDocument/2006/relationships/hyperlink" Target="https://docs.microsoft.com/en-us/ef/core/testing/choosing-a-testing-strategy" TargetMode="External"/><Relationship Id="rId4" Type="http://schemas.openxmlformats.org/officeDocument/2006/relationships/hyperlink" Target="https://docs.microsoft.com/en-us/ef/core/testing/"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docs.microsoft.com/en-us/ef/core/testing/choosing-a-testing-strategy"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4" name="Because presentation matters"/>
          <p:cNvSpPr txBox="1"/>
          <p:nvPr/>
        </p:nvSpPr>
        <p:spPr>
          <a:xfrm>
            <a:off x="3066033" y="9708371"/>
            <a:ext cx="14244132"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endParaRPr dirty="0"/>
          </a:p>
        </p:txBody>
      </p:sp>
      <p:sp>
        <p:nvSpPr>
          <p:cNvPr id="95" name="Endava Presentation…"/>
          <p:cNvSpPr txBox="1"/>
          <p:nvPr/>
        </p:nvSpPr>
        <p:spPr>
          <a:xfrm>
            <a:off x="2991170" y="8321138"/>
            <a:ext cx="15513398"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7000" cap="none" spc="-209"/>
            </a:pPr>
            <a:r>
              <a:rPr lang="en-US" dirty="0"/>
              <a:t>Integration Testing (.NET)</a:t>
            </a:r>
            <a:endParaRPr dirty="0"/>
          </a:p>
        </p:txBody>
      </p:sp>
      <p:pic>
        <p:nvPicPr>
          <p:cNvPr id="96" name="Image" descr="Image"/>
          <p:cNvPicPr>
            <a:picLocks noChangeAspect="1"/>
          </p:cNvPicPr>
          <p:nvPr/>
        </p:nvPicPr>
        <p:blipFill>
          <a:blip r:embed="rId3"/>
          <a:stretch>
            <a:fillRect/>
          </a:stretch>
        </p:blipFill>
        <p:spPr>
          <a:xfrm>
            <a:off x="2391824" y="6159545"/>
            <a:ext cx="2716610" cy="914310"/>
          </a:xfrm>
          <a:prstGeom prst="rect">
            <a:avLst/>
          </a:prstGeom>
          <a:ln w="12700">
            <a:miter lim="400000"/>
          </a:ln>
        </p:spPr>
      </p:pic>
      <p:sp>
        <p:nvSpPr>
          <p:cNvPr id="97" name="Rectangle"/>
          <p:cNvSpPr/>
          <p:nvPr/>
        </p:nvSpPr>
        <p:spPr>
          <a:xfrm>
            <a:off x="3111851" y="7849728"/>
            <a:ext cx="413669" cy="48544"/>
          </a:xfrm>
          <a:prstGeom prst="rect">
            <a:avLst/>
          </a:prstGeom>
          <a:solidFill>
            <a:srgbClr val="FFFFFF"/>
          </a:solidFill>
          <a:ln w="12700">
            <a:miter lim="400000"/>
          </a:ln>
        </p:spPr>
        <p:txBody>
          <a:bodyPr lIns="0" tIns="0" rIns="0" bIns="0" anchor="ctr"/>
          <a:lstStyle/>
          <a:p>
            <a:pPr algn="ctr" defTabSz="825500">
              <a:lnSpc>
                <a:spcPct val="100000"/>
              </a:lnSpc>
              <a:defRPr sz="3200" cap="none" spc="0"/>
            </a:pPr>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10</a:t>
            </a:fld>
            <a:endParaRP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Database Replacing Comparison</a:t>
            </a:r>
          </a:p>
        </p:txBody>
      </p:sp>
      <p:pic>
        <p:nvPicPr>
          <p:cNvPr id="3" name="Picture 2" descr="Graphical user interface, text, application, email&#10;&#10;Description automatically generated">
            <a:extLst>
              <a:ext uri="{FF2B5EF4-FFF2-40B4-BE49-F238E27FC236}">
                <a16:creationId xmlns:a16="http://schemas.microsoft.com/office/drawing/2014/main" id="{C8F1DB28-86D2-2F51-2E9E-0898DC1954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5639" y="3159848"/>
            <a:ext cx="19626146" cy="9120775"/>
          </a:xfrm>
          <a:prstGeom prst="rect">
            <a:avLst/>
          </a:prstGeom>
        </p:spPr>
      </p:pic>
    </p:spTree>
    <p:extLst>
      <p:ext uri="{BB962C8B-B14F-4D97-AF65-F5344CB8AC3E}">
        <p14:creationId xmlns:p14="http://schemas.microsoft.com/office/powerpoint/2010/main" val="190427488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3</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Comparison</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11</a:t>
            </a:fld>
            <a:endParaRPr dirty="0"/>
          </a:p>
        </p:txBody>
      </p:sp>
    </p:spTree>
    <p:extLst>
      <p:ext uri="{BB962C8B-B14F-4D97-AF65-F5344CB8AC3E}">
        <p14:creationId xmlns:p14="http://schemas.microsoft.com/office/powerpoint/2010/main" val="26549159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12</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7259423" cy="48378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The bad scenario is that the API is tested by triggering the request via the actual application. This can be time-consuming in multiple ways: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It's required that the whole environment (or most of it) is up</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It's sometimes not easy to trigger the request, for example, stepping through a process, or to fill out a form</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With an integration test, a test needs to be written once and only needs to be manually checked once. It has the added benefit that:</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It's available for the whole team</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Can be tested (and written) separately, apart from the application</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It's fast to run</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No extra tooling needs to be used</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Manual vs Integration Tests</a:t>
            </a:r>
          </a:p>
        </p:txBody>
      </p:sp>
    </p:spTree>
    <p:extLst>
      <p:ext uri="{BB962C8B-B14F-4D97-AF65-F5344CB8AC3E}">
        <p14:creationId xmlns:p14="http://schemas.microsoft.com/office/powerpoint/2010/main" val="867026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13</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7259423" cy="31143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Writing unit tests usually means mocking or stubbing an interface in the application. For more complex scenarios, this setup can be long and will become unreadable over time.</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While in the integration tests, we're doing the setup once per all tests (setting up the infrastructure, back door).</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But the integration test needs to wait for the whole workflow to be implemented.</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While the unit test can be done for each small part independently.</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Unit vs Integration Tests Setup</a:t>
            </a:r>
          </a:p>
        </p:txBody>
      </p:sp>
    </p:spTree>
    <p:extLst>
      <p:ext uri="{BB962C8B-B14F-4D97-AF65-F5344CB8AC3E}">
        <p14:creationId xmlns:p14="http://schemas.microsoft.com/office/powerpoint/2010/main" val="165405434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14</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7259423" cy="26834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E2E tests everything (not just the code integration like integration tests), it uses sandbox database, third party services (APIs, emails) which are always up (they aren't created only when the test runs).</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E2E test requires the test to setup the system components as they are in production. Real database, services, queues, etc. The reason for this is to see that your system is wired correctly (database connections, configuration and such).</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Integration vs E2E (End to End) Tests</a:t>
            </a:r>
          </a:p>
        </p:txBody>
      </p:sp>
    </p:spTree>
    <p:extLst>
      <p:ext uri="{BB962C8B-B14F-4D97-AF65-F5344CB8AC3E}">
        <p14:creationId xmlns:p14="http://schemas.microsoft.com/office/powerpoint/2010/main" val="90541987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6</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Resources</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15</a:t>
            </a:fld>
            <a:endParaRPr dirty="0"/>
          </a:p>
        </p:txBody>
      </p:sp>
    </p:spTree>
    <p:extLst>
      <p:ext uri="{BB962C8B-B14F-4D97-AF65-F5344CB8AC3E}">
        <p14:creationId xmlns:p14="http://schemas.microsoft.com/office/powerpoint/2010/main" val="29686729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16</a:t>
            </a:fld>
            <a:endParaRP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Microsoft Docs</a:t>
            </a:r>
          </a:p>
        </p:txBody>
      </p:sp>
      <p:sp>
        <p:nvSpPr>
          <p:cNvPr id="5" name="What is simply dummy text of the printing and typesetting industry has been the industry's standard dummy text ever since the 1500s when an unknown printer took a galley of type and scrambled it to make a type specimen book it has. What is simply dummy t">
            <a:extLst>
              <a:ext uri="{FF2B5EF4-FFF2-40B4-BE49-F238E27FC236}">
                <a16:creationId xmlns:a16="http://schemas.microsoft.com/office/drawing/2014/main" id="{0CF6CEA4-8D8B-497D-A2E1-A7975550C218}"/>
              </a:ext>
            </a:extLst>
          </p:cNvPr>
          <p:cNvSpPr txBox="1"/>
          <p:nvPr/>
        </p:nvSpPr>
        <p:spPr>
          <a:xfrm>
            <a:off x="1340812" y="3700405"/>
            <a:ext cx="16010486" cy="84388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Integration tests in ASP.NET Core</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hlinkClick r:id="rId3"/>
              </a:rPr>
              <a:t>https://docs.microsoft.com/en-us/aspnet/core/test/integration-tests?view=aspnetcore-6.0</a:t>
            </a:r>
            <a:endParaRPr lang="en-US" sz="2800"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endParaRPr lang="en-US" sz="2800"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dirty="0">
                <a:latin typeface="Arial" panose="020B0604020202020204" pitchFamily="34" charset="0"/>
                <a:cs typeface="Arial" panose="020B0604020202020204" pitchFamily="34" charset="0"/>
              </a:rPr>
              <a:t>Entity Framework</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Testing EF Core Applications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hlinkClick r:id="rId4"/>
              </a:rPr>
              <a:t>https://docs.microsoft.com/en-us/ef/core/testing/</a:t>
            </a:r>
            <a:endParaRPr lang="en-US" sz="2800"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Choosing a testing strategy</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hlinkClick r:id="rId5"/>
              </a:rPr>
              <a:t>https://docs.microsoft.com/en-us/ef/core/testing/choosing-a-testing-strategy</a:t>
            </a:r>
            <a:endParaRPr lang="en-US" sz="2800"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Testing against your production database system</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hlinkClick r:id="rId6"/>
              </a:rPr>
              <a:t>https://docs.microsoft.com/en-us/ef/core/testing/testing-with-the-database</a:t>
            </a:r>
            <a:endParaRPr lang="en-US" sz="2800"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Testing without your production database system</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hlinkClick r:id="rId7"/>
              </a:rPr>
              <a:t>https://docs.microsoft.com/en-us/ef/core/testing/testing-without-the-database</a:t>
            </a:r>
            <a:endParaRPr lang="en-US" sz="2800"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endParaRPr lang="en-US" sz="2800" b="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242088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 name="Picture 13" descr="Picture 13"/>
          <p:cNvPicPr>
            <a:picLocks noChangeAspect="1"/>
          </p:cNvPicPr>
          <p:nvPr/>
        </p:nvPicPr>
        <p:blipFill>
          <a:blip r:embed="rId2"/>
          <a:stretch>
            <a:fillRect/>
          </a:stretch>
        </p:blipFill>
        <p:spPr>
          <a:xfrm>
            <a:off x="10833695" y="6408737"/>
            <a:ext cx="2716574" cy="898445"/>
          </a:xfrm>
          <a:prstGeom prst="rect">
            <a:avLst/>
          </a:prstGeom>
          <a:ln w="12700">
            <a:miter lim="400000"/>
          </a:ln>
        </p:spPr>
      </p:pic>
    </p:spTree>
    <p:extLst>
      <p:ext uri="{BB962C8B-B14F-4D97-AF65-F5344CB8AC3E}">
        <p14:creationId xmlns:p14="http://schemas.microsoft.com/office/powerpoint/2010/main" val="1493063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Slide Numbe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a:t>
            </a:fld>
            <a:endParaRPr dirty="0"/>
          </a:p>
        </p:txBody>
      </p:sp>
      <p:sp>
        <p:nvSpPr>
          <p:cNvPr id="101" name="Agenda"/>
          <p:cNvSpPr txBox="1"/>
          <p:nvPr/>
        </p:nvSpPr>
        <p:spPr>
          <a:xfrm>
            <a:off x="3044700" y="3792734"/>
            <a:ext cx="4424634" cy="1168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7000" cap="none" spc="-209"/>
            </a:lvl1pPr>
          </a:lstStyle>
          <a:p>
            <a:r>
              <a:rPr dirty="0"/>
              <a:t>Agenda</a:t>
            </a:r>
          </a:p>
        </p:txBody>
      </p:sp>
      <p:sp>
        <p:nvSpPr>
          <p:cNvPr id="102" name="general template guidance…"/>
          <p:cNvSpPr txBox="1"/>
          <p:nvPr/>
        </p:nvSpPr>
        <p:spPr>
          <a:xfrm>
            <a:off x="3044700" y="7657790"/>
            <a:ext cx="10487249" cy="15055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b">
            <a:spAutoFit/>
          </a:bodyPr>
          <a:lstStyle/>
          <a:p>
            <a:pPr marL="555625" indent="-555625">
              <a:lnSpc>
                <a:spcPct val="130000"/>
              </a:lnSpc>
              <a:buClr>
                <a:srgbClr val="DE411B"/>
              </a:buClr>
              <a:buSzPct val="100000"/>
              <a:buAutoNum type="arabicPeriod"/>
              <a:defRPr spc="198"/>
            </a:pPr>
            <a:r>
              <a:rPr lang="en-US" dirty="0"/>
              <a:t>Intro</a:t>
            </a:r>
          </a:p>
          <a:p>
            <a:pPr marL="555625" indent="-555625">
              <a:lnSpc>
                <a:spcPct val="130000"/>
              </a:lnSpc>
              <a:buClr>
                <a:srgbClr val="DE411B"/>
              </a:buClr>
              <a:buSzPct val="100000"/>
              <a:buAutoNum type="arabicPeriod"/>
              <a:defRPr spc="198"/>
            </a:pPr>
            <a:r>
              <a:rPr lang="en-US" dirty="0"/>
              <a:t>Replacing the external artifacts</a:t>
            </a:r>
            <a:endParaRPr dirty="0"/>
          </a:p>
          <a:p>
            <a:pPr marL="555625" indent="-555625">
              <a:lnSpc>
                <a:spcPct val="130000"/>
              </a:lnSpc>
              <a:buClr>
                <a:srgbClr val="DE411B"/>
              </a:buClr>
              <a:buSzPct val="100000"/>
              <a:buAutoNum type="arabicPeriod"/>
              <a:defRPr spc="198"/>
            </a:pPr>
            <a:r>
              <a:rPr lang="en-US" dirty="0"/>
              <a:t>Comparison</a:t>
            </a:r>
          </a:p>
          <a:p>
            <a:pPr marL="555625" indent="-555625">
              <a:lnSpc>
                <a:spcPct val="130000"/>
              </a:lnSpc>
              <a:buClr>
                <a:srgbClr val="DE411B"/>
              </a:buClr>
              <a:buSzPct val="100000"/>
              <a:buAutoNum type="arabicPeriod"/>
              <a:defRPr spc="198"/>
            </a:pPr>
            <a:r>
              <a:rPr lang="en-US" dirty="0"/>
              <a:t>resources</a:t>
            </a:r>
          </a:p>
        </p:txBody>
      </p:sp>
      <p:pic>
        <p:nvPicPr>
          <p:cNvPr id="103" name="Image" descr="Image"/>
          <p:cNvPicPr>
            <a:picLocks noChangeAspect="1"/>
          </p:cNvPicPr>
          <p:nvPr/>
        </p:nvPicPr>
        <p:blipFill>
          <a:blip r:embed="rId3"/>
          <a:stretch>
            <a:fillRect/>
          </a:stretch>
        </p:blipFill>
        <p:spPr>
          <a:xfrm>
            <a:off x="3104589" y="2797130"/>
            <a:ext cx="828787" cy="618827"/>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dirty="0"/>
              <a:t>1</a:t>
            </a:r>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Intro</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3</a:t>
            </a:fld>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4</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6612652" cy="43146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dirty="0">
                <a:latin typeface="Arial" panose="020B0604020202020204" pitchFamily="34" charset="0"/>
                <a:cs typeface="Arial" panose="020B0604020202020204" pitchFamily="34" charset="0"/>
              </a:rPr>
              <a:t>Definitions</a:t>
            </a:r>
          </a:p>
          <a:p>
            <a:pPr marL="457200" indent="-457200" defTabSz="821531">
              <a:lnSpc>
                <a:spcPct val="100000"/>
              </a:lnSpc>
              <a:spcBef>
                <a:spcPts val="3000"/>
              </a:spcBef>
              <a:buFontTx/>
              <a:buChar char="-"/>
              <a:defRPr sz="2000" b="0" cap="none" spc="0">
                <a:solidFill>
                  <a:srgbClr val="5E5E5E"/>
                </a:solidFill>
                <a:latin typeface="Helvetica Light"/>
                <a:ea typeface="Helvetica Light"/>
                <a:cs typeface="Helvetica Light"/>
                <a:sym typeface="Helvetica Light"/>
              </a:defRPr>
            </a:pPr>
            <a:r>
              <a:rPr lang="en-US" sz="2800" dirty="0">
                <a:latin typeface="Arial" panose="020B0604020202020204" pitchFamily="34" charset="0"/>
                <a:cs typeface="Arial" panose="020B0604020202020204" pitchFamily="34" charset="0"/>
              </a:rPr>
              <a:t>Integration tests ensure that an app's components function correctly at a level that includes the app's supporting infrastructure, such as the database, file system, and network.</a:t>
            </a:r>
          </a:p>
          <a:p>
            <a:pPr marL="457200" indent="-457200" defTabSz="821531">
              <a:lnSpc>
                <a:spcPct val="100000"/>
              </a:lnSpc>
              <a:spcBef>
                <a:spcPts val="3000"/>
              </a:spcBef>
              <a:buFontTx/>
              <a:buChar char="-"/>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Integration testing is done to validate the interaction between different modules.</a:t>
            </a:r>
          </a:p>
          <a:p>
            <a:pPr marL="457200" indent="-457200" defTabSz="821531">
              <a:lnSpc>
                <a:spcPct val="100000"/>
              </a:lnSpc>
              <a:spcBef>
                <a:spcPts val="3000"/>
              </a:spcBef>
              <a:buFontTx/>
              <a:buChar char="-"/>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These tests ensure that component interactions work as expected against external artifacts like databases. Assertions can test component API, UI, or the side effects of actions like database I/O, logging, etc.</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What are Integration Tests?</a:t>
            </a:r>
          </a:p>
        </p:txBody>
      </p:sp>
    </p:spTree>
    <p:extLst>
      <p:ext uri="{BB962C8B-B14F-4D97-AF65-F5344CB8AC3E}">
        <p14:creationId xmlns:p14="http://schemas.microsoft.com/office/powerpoint/2010/main" val="39858875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5</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3281207" cy="48840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Integration tests evaluate an app's components on a broader level than unit tests.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Integration tests confirm that two or more app components work together to produce an expected result, possibly including every component required to fully process a request.</a:t>
            </a:r>
            <a:br>
              <a:rPr lang="en-US" sz="2800" b="0" dirty="0">
                <a:latin typeface="Arial" panose="020B0604020202020204" pitchFamily="34" charset="0"/>
                <a:cs typeface="Arial" panose="020B0604020202020204" pitchFamily="34" charset="0"/>
              </a:rPr>
            </a:b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These broader tests are used to test the app's infrastructure and whole framework, often including the following components: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Database</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File system</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Network appliances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Request-response pipeline</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Introduction to Integration Tests</a:t>
            </a:r>
          </a:p>
        </p:txBody>
      </p:sp>
    </p:spTree>
    <p:extLst>
      <p:ext uri="{BB962C8B-B14F-4D97-AF65-F5344CB8AC3E}">
        <p14:creationId xmlns:p14="http://schemas.microsoft.com/office/powerpoint/2010/main" val="23800184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6</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20917023" cy="69461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Integration tests in ASP.NET Core require the following:</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A test project is used to contain and execute the tests. The test project has a reference to the SUT.</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The test project creates a test web host for the SUT and uses a test server client to handle requests and responses with the SUT.</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A test runner is used to execute the tests and report the test results.</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Integration tests follow a sequence of events that include the usual Arrange, Act, and Assert test steps: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1. The SUT's web host is configured.</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2. A test server client is created to submit requests to the app.</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3. The Arrange test step is executed: The test app prepares a request.</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4. The Act test step is executed: The client submits the request and receives the response.</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5. The Assert test step is executed: The actual response is validated as a pass or fail based on an expected response.</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6. The process continues until all of the tests are executed.</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7. The test results are reported.</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Usually, the test web host is configured differently than the app's normal web host for the test runs. For example, a different database or different app settings might be used for the tests.</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Integration Tests in ASP.NET Core</a:t>
            </a:r>
          </a:p>
        </p:txBody>
      </p:sp>
    </p:spTree>
    <p:extLst>
      <p:ext uri="{BB962C8B-B14F-4D97-AF65-F5344CB8AC3E}">
        <p14:creationId xmlns:p14="http://schemas.microsoft.com/office/powerpoint/2010/main" val="296523078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2</a:t>
            </a:r>
            <a:endParaRPr dirty="0"/>
          </a:p>
        </p:txBody>
      </p:sp>
      <p:sp>
        <p:nvSpPr>
          <p:cNvPr id="110" name="General template…"/>
          <p:cNvSpPr txBox="1"/>
          <p:nvPr/>
        </p:nvSpPr>
        <p:spPr>
          <a:xfrm>
            <a:off x="3016569" y="9643328"/>
            <a:ext cx="15003801"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pPr>
            <a:r>
              <a:rPr lang="en-US" dirty="0"/>
              <a:t>Replacing the External Artifacts</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7</a:t>
            </a:fld>
            <a:endParaRPr dirty="0"/>
          </a:p>
        </p:txBody>
      </p:sp>
    </p:spTree>
    <p:extLst>
      <p:ext uri="{BB962C8B-B14F-4D97-AF65-F5344CB8AC3E}">
        <p14:creationId xmlns:p14="http://schemas.microsoft.com/office/powerpoint/2010/main" val="18612979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8</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8999013" cy="27295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dirty="0">
                <a:latin typeface="Arial" panose="020B0604020202020204" pitchFamily="34" charset="0"/>
                <a:cs typeface="Arial" panose="020B0604020202020204" pitchFamily="34" charset="0"/>
              </a:rPr>
              <a:t>We don’t want these things to use the production environment, so we want to replace them:</a:t>
            </a:r>
            <a:br>
              <a:rPr lang="en-US" sz="2800" dirty="0">
                <a:latin typeface="Arial" panose="020B0604020202020204" pitchFamily="34" charset="0"/>
                <a:cs typeface="Arial" panose="020B0604020202020204" pitchFamily="34" charset="0"/>
              </a:rPr>
            </a:b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db</a:t>
            </a:r>
            <a:br>
              <a:rPr lang="en-US" sz="2800" dirty="0">
                <a:latin typeface="Arial" panose="020B0604020202020204" pitchFamily="34" charset="0"/>
                <a:cs typeface="Arial" panose="020B0604020202020204" pitchFamily="34" charset="0"/>
              </a:rPr>
            </a:br>
            <a:r>
              <a:rPr lang="en-US" sz="2800" dirty="0">
                <a:latin typeface="Arial" panose="020B0604020202020204" pitchFamily="34" charset="0"/>
                <a:cs typeface="Arial" panose="020B0604020202020204" pitchFamily="34" charset="0"/>
              </a:rPr>
              <a:t>- file system</a:t>
            </a:r>
            <a:br>
              <a:rPr lang="en-US" sz="2800" dirty="0">
                <a:latin typeface="Arial" panose="020B0604020202020204" pitchFamily="34" charset="0"/>
                <a:cs typeface="Arial" panose="020B0604020202020204" pitchFamily="34" charset="0"/>
              </a:rPr>
            </a:br>
            <a:r>
              <a:rPr lang="en-US" sz="2800" dirty="0">
                <a:latin typeface="Arial" panose="020B0604020202020204" pitchFamily="34" charset="0"/>
                <a:cs typeface="Arial" panose="020B0604020202020204" pitchFamily="34" charset="0"/>
              </a:rPr>
              <a:t>- queues</a:t>
            </a:r>
            <a:br>
              <a:rPr lang="en-US" sz="2800" dirty="0">
                <a:latin typeface="Arial" panose="020B0604020202020204" pitchFamily="34" charset="0"/>
                <a:cs typeface="Arial" panose="020B0604020202020204" pitchFamily="34" charset="0"/>
              </a:rPr>
            </a:br>
            <a:r>
              <a:rPr lang="en-US" sz="2800" dirty="0">
                <a:latin typeface="Arial" panose="020B0604020202020204" pitchFamily="34" charset="0"/>
                <a:cs typeface="Arial" panose="020B0604020202020204" pitchFamily="34" charset="0"/>
              </a:rPr>
              <a:t>- third party services (APIs, email services, etc...)</a:t>
            </a:r>
            <a:br>
              <a:rPr lang="en-US" sz="2800" dirty="0">
                <a:latin typeface="Arial" panose="020B0604020202020204" pitchFamily="34" charset="0"/>
                <a:cs typeface="Arial" panose="020B0604020202020204" pitchFamily="34" charset="0"/>
              </a:rPr>
            </a:br>
            <a:r>
              <a:rPr lang="en-US" sz="2800" dirty="0">
                <a:latin typeface="Arial" panose="020B0604020202020204" pitchFamily="34" charset="0"/>
                <a:cs typeface="Arial" panose="020B0604020202020204" pitchFamily="34" charset="0"/>
              </a:rPr>
              <a:t>- etc..</a:t>
            </a:r>
            <a:endParaRPr lang="en-US" sz="2800" b="0" dirty="0">
              <a:latin typeface="Arial" panose="020B0604020202020204" pitchFamily="34" charset="0"/>
              <a:cs typeface="Arial" panose="020B0604020202020204" pitchFamily="34" charset="0"/>
            </a:endParaRP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What Parts of the Software Can Be Replaced?</a:t>
            </a:r>
          </a:p>
        </p:txBody>
      </p:sp>
    </p:spTree>
    <p:extLst>
      <p:ext uri="{BB962C8B-B14F-4D97-AF65-F5344CB8AC3E}">
        <p14:creationId xmlns:p14="http://schemas.microsoft.com/office/powerpoint/2010/main" val="28968166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9</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6523442" cy="55611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 Worst: Different types of test doubles, mocking or stubbing </a:t>
            </a:r>
            <a:r>
              <a:rPr lang="en-US" sz="2800" b="0" dirty="0" err="1">
                <a:latin typeface="Arial" panose="020B0604020202020204" pitchFamily="34" charset="0"/>
                <a:cs typeface="Arial" panose="020B0604020202020204" pitchFamily="34" charset="0"/>
              </a:rPr>
              <a:t>DbContext</a:t>
            </a:r>
            <a:r>
              <a:rPr lang="en-US" sz="2800" b="0" dirty="0">
                <a:latin typeface="Arial" panose="020B0604020202020204" pitchFamily="34" charset="0"/>
                <a:cs typeface="Arial" panose="020B0604020202020204" pitchFamily="34" charset="0"/>
              </a:rPr>
              <a:t> and </a:t>
            </a:r>
            <a:r>
              <a:rPr lang="en-US" sz="2800" b="0" dirty="0" err="1">
                <a:latin typeface="Arial" panose="020B0604020202020204" pitchFamily="34" charset="0"/>
                <a:cs typeface="Arial" panose="020B0604020202020204" pitchFamily="34" charset="0"/>
              </a:rPr>
              <a:t>DbSet</a:t>
            </a:r>
            <a:r>
              <a:rPr lang="en-US" sz="2800" b="0" dirty="0">
                <a:latin typeface="Arial" panose="020B0604020202020204" pitchFamily="34" charset="0"/>
                <a:cs typeface="Arial" panose="020B0604020202020204" pitchFamily="34" charset="0"/>
              </a:rPr>
              <a:t> (repository pattern must be implemented)</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 Better: an </a:t>
            </a:r>
            <a:r>
              <a:rPr lang="en-US" sz="2800" b="0" dirty="0" err="1">
                <a:latin typeface="Arial" panose="020B0604020202020204" pitchFamily="34" charset="0"/>
                <a:cs typeface="Arial" panose="020B0604020202020204" pitchFamily="34" charset="0"/>
              </a:rPr>
              <a:t>InMemory</a:t>
            </a:r>
            <a:r>
              <a:rPr lang="en-US" sz="2800" b="0" dirty="0">
                <a:latin typeface="Arial" panose="020B0604020202020204" pitchFamily="34" charset="0"/>
                <a:cs typeface="Arial" panose="020B0604020202020204" pitchFamily="34" charset="0"/>
              </a:rPr>
              <a:t> DB (but this isn't a complete copy from your DB, some features can't be tested or will behave differently)</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 Best: using a real DB SQL/NoSQL (on the local machine, or Container-based technologies such as Docker) - creating the whole DB before running the tests</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endParaRPr lang="en-US" sz="2800"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More about EF testing strategies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hlinkClick r:id="rId3"/>
              </a:rPr>
              <a:t>https://docs.microsoft.com/en-us/ef/core/testing/choosing-a-testing-strategy</a:t>
            </a:r>
            <a:endParaRPr lang="en-US" sz="2800" b="0" dirty="0">
              <a:latin typeface="Arial" panose="020B0604020202020204" pitchFamily="34" charset="0"/>
              <a:cs typeface="Arial" panose="020B0604020202020204" pitchFamily="34" charset="0"/>
            </a:endParaRP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Database Replacing Strategies</a:t>
            </a:r>
          </a:p>
        </p:txBody>
      </p:sp>
    </p:spTree>
    <p:extLst>
      <p:ext uri="{BB962C8B-B14F-4D97-AF65-F5344CB8AC3E}">
        <p14:creationId xmlns:p14="http://schemas.microsoft.com/office/powerpoint/2010/main" val="408601146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p="http://schemas.openxmlformats.org/presentationml/2006/main" xmlns:r="http://schemas.openxmlformats.org/officeDocument/2006/relationship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27SRNQJM56W6-168782361-314882</_dlc_DocId>
    <_dlc_DocIdUrl xmlns="9a90466d-298e-42c6-9514-fada4205df45">
      <Url>https://endava.sharepoint.com/Group/SalesAndMarketing/_layouts/15/DocIdRedir.aspx?ID=27SRNQJM56W6-168782361-314882</Url>
      <Description>27SRNQJM56W6-168782361-314882</Description>
    </_dlc_DocIdUrl>
    <DLCPolicyLabelClientValue xmlns="b00bdadb-5151-4b9a-bcb6-794e3648a446" xsi:nil="true"/>
    <DLCPolicyLabelLock xmlns="b00bdadb-5151-4b9a-bcb6-794e3648a446"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424C9EFDDA4574FB5B977863045B9E8" ma:contentTypeVersion="1817" ma:contentTypeDescription="Create a new document." ma:contentTypeScope="" ma:versionID="6b3e232f9b2548785b6aa3d9f8eeb524">
  <xsd:schema xmlns:xsd="http://www.w3.org/2001/XMLSchema" xmlns:xs="http://www.w3.org/2001/XMLSchema" xmlns:p="http://schemas.microsoft.com/office/2006/metadata/properties" xmlns:ns1="http://schemas.microsoft.com/sharepoint/v3" xmlns:ns2="9a90466d-298e-42c6-9514-fada4205df45" xmlns:ns3="b00bdadb-5151-4b9a-bcb6-794e3648a446" xmlns:ns4="72899ffe-c9be-4b57-81d3-c0709dcc2e4b" targetNamespace="http://schemas.microsoft.com/office/2006/metadata/properties" ma:root="true" ma:fieldsID="22c54d16fecb5957114f3293637d6e37" ns1:_="" ns2:_="" ns3:_="" ns4:_="">
    <xsd:import namespace="http://schemas.microsoft.com/sharepoint/v3"/>
    <xsd:import namespace="9a90466d-298e-42c6-9514-fada4205df45"/>
    <xsd:import namespace="b00bdadb-5151-4b9a-bcb6-794e3648a446"/>
    <xsd:import namespace="72899ffe-c9be-4b57-81d3-c0709dcc2e4b"/>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EventHashCode" minOccurs="0"/>
                <xsd:element ref="ns3:MediaServiceGenerationTime" minOccurs="0"/>
                <xsd:element ref="ns4:SharedWithUsers" minOccurs="0"/>
                <xsd:element ref="ns4:SharedWithDetails" minOccurs="0"/>
                <xsd:element ref="ns3:DLCPolicyLabelValue" minOccurs="0"/>
                <xsd:element ref="ns3:DLCPolicyLabelClientValue" minOccurs="0"/>
                <xsd:element ref="ns3:DLCPolicyLabelLock" minOccurs="0"/>
                <xsd:element ref="ns3:MediaServiceLocation" minOccurs="0"/>
                <xsd:element ref="ns1:_dlc_ExpireDateSaved" minOccurs="0"/>
                <xsd:element ref="ns1:_dlc_ExpireDat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dlc_ExpireDateSaved" ma:index="24" nillable="true" ma:displayName="Original Expiration Date" ma:hidden="true" ma:internalName="_dlc_ExpireDateSaved" ma:readOnly="true">
      <xsd:simpleType>
        <xsd:restriction base="dms:DateTime"/>
      </xsd:simpleType>
    </xsd:element>
    <xsd:element name="_dlc_ExpireDate" ma:index="25" nillable="true" ma:displayName="Expiration Date" ma:hidden="true" ma:internalName="_dlc_ExpireDat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b00bdadb-5151-4b9a-bcb6-794e3648a446"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DLCPolicyLabelValue" ma:index="20" nillable="true" ma:displayName="Label" ma:description="Stores the current value of the label." ma:internalName="DLCPolicyLabelValue" ma:readOnly="true">
      <xsd:simpleType>
        <xsd:restriction base="dms:Note">
          <xsd:maxLength value="255"/>
        </xsd:restriction>
      </xsd:simpleType>
    </xsd:element>
    <xsd:element name="DLCPolicyLabelClientValue" ma:index="21" nillable="true" ma:displayName="Client Label Value" ma:description="Stores the last label value computed on the client." ma:hidden="true" ma:internalName="DLCPolicyLabelClientValue" ma:readOnly="false">
      <xsd:simpleType>
        <xsd:restriction base="dms:Note"/>
      </xsd:simpleType>
    </xsd:element>
    <xsd:element name="DLCPolicyLabelLock" ma:index="22" nillable="true" ma:displayName="Label Locked" ma:description="Indicates whether the label should be updated when item properties are modified." ma:hidden="true" ma:internalName="DLCPolicyLabelLock" ma:readOnly="false">
      <xsd:simpleType>
        <xsd:restriction base="dms:Text"/>
      </xsd:simpleType>
    </xsd:element>
    <xsd:element name="MediaServiceLocation" ma:index="23" nillable="true" ma:displayName="MediaServiceLocation" ma:internalName="MediaServiceLocation" ma:readOnly="true">
      <xsd:simpleType>
        <xsd:restriction base="dms:Text"/>
      </xsd:simpleType>
    </xsd:element>
    <xsd:element name="MediaServiceAutoKeyPoints" ma:index="26" nillable="true" ma:displayName="MediaServiceAutoKeyPoints" ma:hidden="true" ma:internalName="MediaServiceAutoKeyPoints" ma:readOnly="true">
      <xsd:simpleType>
        <xsd:restriction base="dms:Note"/>
      </xsd:simpleType>
    </xsd:element>
    <xsd:element name="MediaServiceKeyPoints" ma:index="27" nillable="true" ma:displayName="KeyPoints" ma:internalName="MediaServiceKeyPoints" ma:readOnly="true">
      <xsd:simpleType>
        <xsd:restriction base="dms:Note">
          <xsd:maxLength value="255"/>
        </xsd:restriction>
      </xsd:simpleType>
    </xsd:element>
    <xsd:element name="MediaLengthInSeconds" ma:index="28"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2899ffe-c9be-4b57-81d3-c0709dcc2e4b"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CA252F39-48A3-44C1-A017-18E80F9E3DED}">
  <ds:schemaRefs>
    <ds:schemaRef ds:uri="http://purl.org/dc/terms/"/>
    <ds:schemaRef ds:uri="http://purl.org/dc/dcmitype/"/>
    <ds:schemaRef ds:uri="http://www.w3.org/XML/1998/namespace"/>
    <ds:schemaRef ds:uri="http://schemas.microsoft.com/office/2006/documentManagement/types"/>
    <ds:schemaRef ds:uri="274df27e-4aba-4b06-8c8a-a0211f2f3712"/>
    <ds:schemaRef ds:uri="http://purl.org/dc/elements/1.1/"/>
    <ds:schemaRef ds:uri="http://schemas.microsoft.com/office/infopath/2007/PartnerControls"/>
    <ds:schemaRef ds:uri="http://schemas.microsoft.com/office/2006/metadata/properties"/>
    <ds:schemaRef ds:uri="http://schemas.openxmlformats.org/package/2006/metadata/core-properties"/>
    <ds:schemaRef ds:uri="734ff38e-bfc9-4a31-9d6c-a7833dcba625"/>
    <ds:schemaRef ds:uri="9a90466d-298e-42c6-9514-fada4205df45"/>
    <ds:schemaRef ds:uri="b00bdadb-5151-4b9a-bcb6-794e3648a446"/>
  </ds:schemaRefs>
</ds:datastoreItem>
</file>

<file path=customXml/itemProps2.xml><?xml version="1.0" encoding="utf-8"?>
<ds:datastoreItem xmlns:ds="http://schemas.openxmlformats.org/officeDocument/2006/customXml" ds:itemID="{19683F7C-F819-47A2-B645-4CB8FB6646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a90466d-298e-42c6-9514-fada4205df45"/>
    <ds:schemaRef ds:uri="b00bdadb-5151-4b9a-bcb6-794e3648a446"/>
    <ds:schemaRef ds:uri="72899ffe-c9be-4b57-81d3-c0709dcc2e4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5BDF74B-9CF7-4AA9-9E46-A5E60BA26783}">
  <ds:schemaRefs>
    <ds:schemaRef ds:uri="http://schemas.microsoft.com/sharepoint/v3/contenttype/forms"/>
  </ds:schemaRefs>
</ds:datastoreItem>
</file>

<file path=customXml/itemProps4.xml><?xml version="1.0" encoding="utf-8"?>
<ds:datastoreItem xmlns:ds="http://schemas.openxmlformats.org/officeDocument/2006/customXml" ds:itemID="{57163CE5-3DCE-4934-9982-DBB0AAED674B}">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
  <TotalTime>1737</TotalTime>
  <Words>1075</Words>
  <Application>Microsoft Office PowerPoint</Application>
  <PresentationFormat>Custom</PresentationFormat>
  <Paragraphs>66</Paragraphs>
  <Slides>17</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Helvetica</vt:lpstr>
      <vt:lpstr>Helvetica Light</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Meto Trajkovski</cp:lastModifiedBy>
  <cp:revision>175</cp:revision>
  <dcterms:modified xsi:type="dcterms:W3CDTF">2022-07-06T13:30:42Z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0x010100F424C9EFDDA4574FB5B977863045B9E8</vt:lpwstr>
  </property>
  <property fmtid="{D5CDD505-2E9C-101B-9397-08002B2CF9AE}" pid="3" name="_dlc_DocIdItemGuid">
    <vt:lpwstr>cdb6bf2c-0d7e-4270-8902-829be0d9bc4b</vt:lpwstr>
  </property>
  <property fmtid="{D5CDD505-2E9C-101B-9397-08002B2CF9AE}" pid="4" name="_dlc_policyId">
    <vt:lpwstr/>
  </property>
  <property fmtid="{D5CDD505-2E9C-101B-9397-08002B2CF9AE}" pid="5" name="ItemRetentionFormula">
    <vt:lpwstr/>
  </property>
</Properties>
</file>